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32" r:id="rId3"/>
    <p:sldId id="313" r:id="rId4"/>
    <p:sldId id="314" r:id="rId5"/>
    <p:sldId id="315" r:id="rId6"/>
    <p:sldId id="333" r:id="rId7"/>
    <p:sldId id="316" r:id="rId8"/>
    <p:sldId id="317" r:id="rId9"/>
    <p:sldId id="318" r:id="rId10"/>
    <p:sldId id="319" r:id="rId11"/>
    <p:sldId id="321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4" r:id="rId22"/>
    <p:sldId id="335" r:id="rId23"/>
    <p:sldId id="336" r:id="rId24"/>
    <p:sldId id="337" r:id="rId25"/>
    <p:sldId id="339" r:id="rId26"/>
    <p:sldId id="338" r:id="rId27"/>
    <p:sldId id="340" r:id="rId28"/>
    <p:sldId id="341" r:id="rId29"/>
    <p:sldId id="342" r:id="rId30"/>
    <p:sldId id="343" r:id="rId31"/>
    <p:sldId id="344" r:id="rId32"/>
    <p:sldId id="262" r:id="rId33"/>
    <p:sldId id="32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4" autoAdjust="0"/>
    <p:restoredTop sz="79386"/>
  </p:normalViewPr>
  <p:slideViewPr>
    <p:cSldViewPr snapToGrid="0">
      <p:cViewPr>
        <p:scale>
          <a:sx n="96" d="100"/>
          <a:sy n="96" d="100"/>
        </p:scale>
        <p:origin x="79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7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6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2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06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7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42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33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9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46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23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9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6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89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53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65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42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3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5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7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5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6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cn.vuejs.org/v2/guide/installation.html" TargetMode="External"/><Relationship Id="rId5" Type="http://schemas.openxmlformats.org/officeDocument/2006/relationships/hyperlink" Target="https://github.com/vuejs/vue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cn.vuejs.org/v2/guide/installation.html" TargetMode="External"/><Relationship Id="rId5" Type="http://schemas.openxmlformats.org/officeDocument/2006/relationships/hyperlink" Target="https://github.com/vuejs/vue-cl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www.zhihu.com/question/48759748/answer/112823337?from=profile_answer_card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router.vuejs.org/zh-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au-ui-kit-1副本"/>
          <p:cNvPicPr>
            <a:picLocks noChangeAspect="1"/>
          </p:cNvPicPr>
          <p:nvPr/>
        </p:nvPicPr>
        <p:blipFill>
          <a:blip r:embed="rId3"/>
          <a:srcRect t="3757" b="20427"/>
          <a:stretch>
            <a:fillRect/>
          </a:stretch>
        </p:blipFill>
        <p:spPr>
          <a:xfrm>
            <a:off x="1067435" y="-168910"/>
            <a:ext cx="10057765" cy="712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5880" y="-1905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628120" y="-35560"/>
            <a:ext cx="560705" cy="6878320"/>
          </a:xfrm>
          <a:prstGeom prst="rect">
            <a:avLst/>
          </a:prstGeom>
          <a:solidFill>
            <a:srgbClr val="3334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46892" y="3584742"/>
            <a:ext cx="349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4800" b="1" dirty="0">
              <a:solidFill>
                <a:schemeClr val="bg1"/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7317" y="4928246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 smtClean="0">
                <a:latin typeface="STXingkai" charset="-122"/>
                <a:ea typeface="STXingkai" charset="-122"/>
                <a:cs typeface="STXingkai" charset="-122"/>
              </a:rPr>
              <a:t>谢成</a:t>
            </a:r>
            <a:endParaRPr kumimoji="1" lang="zh-CN" altLang="en-US" sz="3200" b="1" dirty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4" y="3270034"/>
            <a:ext cx="1515065" cy="1515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2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9" y="2067544"/>
            <a:ext cx="5710989" cy="46083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5465" y="1035008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Test1.vue </a:t>
            </a:r>
            <a:r>
              <a:rPr lang="zh-CN" altLang="en-US" sz="2400" b="1" dirty="0" smtClean="0"/>
              <a:t>和 </a:t>
            </a:r>
            <a:r>
              <a:rPr lang="en-US" altLang="zh-CN" sz="2400" b="1" dirty="0" smtClean="0"/>
              <a:t>Test2.vue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400" b="1" dirty="0" err="1"/>
              <a:t>i</a:t>
            </a:r>
            <a:r>
              <a:rPr lang="en-US" altLang="zh-CN" sz="2400" b="1" dirty="0" err="1" smtClean="0"/>
              <a:t>ndex.js</a:t>
            </a:r>
            <a:r>
              <a:rPr lang="zh-CN" altLang="en-US" sz="2400" b="1" dirty="0" smtClean="0"/>
              <a:t>中配置子路由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参数传递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155857"/>
            <a:ext cx="11912600" cy="158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6" y="3530292"/>
            <a:ext cx="1191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利用</a:t>
            </a:r>
            <a:r>
              <a:rPr lang="en-US" altLang="zh-CN" sz="3200" b="1" dirty="0" smtClean="0"/>
              <a:t>URL</a:t>
            </a:r>
            <a:r>
              <a:rPr lang="zh-CN" altLang="en-US" sz="3200" b="1" dirty="0" smtClean="0"/>
              <a:t>传参</a:t>
            </a:r>
            <a:endParaRPr lang="en-US" altLang="zh-CN" sz="3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45465" y="9066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zh-CN" altLang="en-US" sz="2400" b="1" dirty="0" smtClean="0"/>
              <a:t>创建</a:t>
            </a:r>
            <a:r>
              <a:rPr lang="en-US" altLang="zh-CN" sz="2400" b="1" dirty="0" err="1" smtClean="0"/>
              <a:t>TestUrl.vue</a:t>
            </a:r>
            <a:r>
              <a:rPr lang="zh-CN" altLang="en-US" sz="2400" b="1" dirty="0" smtClean="0"/>
              <a:t> 并在</a:t>
            </a:r>
            <a:r>
              <a:rPr lang="en-US" altLang="zh-CN" sz="2400" b="1" dirty="0" err="1" smtClean="0"/>
              <a:t>index.js</a:t>
            </a:r>
            <a:r>
              <a:rPr lang="zh-CN" altLang="en-US" sz="2400" b="1" dirty="0" smtClean="0"/>
              <a:t>中引入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05" y="1496673"/>
            <a:ext cx="6592470" cy="210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071" y="4003468"/>
            <a:ext cx="9004300" cy="260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6672"/>
            <a:ext cx="5245767" cy="19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" y="867410"/>
            <a:ext cx="4724400" cy="314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92" y="4569460"/>
            <a:ext cx="849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重定向带参数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" y="1150687"/>
            <a:ext cx="9499600" cy="237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" y="4102768"/>
            <a:ext cx="10896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</a:t>
            </a:r>
            <a:r>
              <a:rPr lang="en-US" altLang="zh-CN" sz="3200" b="1" dirty="0" smtClean="0"/>
              <a:t>lias</a:t>
            </a:r>
            <a:r>
              <a:rPr lang="zh-CN" altLang="en-US" sz="3200" b="1" dirty="0" smtClean="0"/>
              <a:t>别名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1064126"/>
            <a:ext cx="4826000" cy="237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3635742"/>
            <a:ext cx="8191500" cy="1282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168" y="5362832"/>
            <a:ext cx="981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redirect</a:t>
            </a:r>
            <a:r>
              <a:rPr lang="zh-CN" altLang="en-US" sz="2400" b="1" dirty="0"/>
              <a:t>：仔细观察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redirect</a:t>
            </a:r>
            <a:r>
              <a:rPr lang="zh-CN" altLang="en-US" sz="2400" b="1" dirty="0"/>
              <a:t>是直接改变了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的值，把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变成了真实的</a:t>
            </a:r>
            <a:r>
              <a:rPr lang="en-US" altLang="zh-CN" sz="2400" b="1" dirty="0"/>
              <a:t>path</a:t>
            </a:r>
            <a:r>
              <a:rPr lang="zh-CN" altLang="en-US" sz="2400" b="1" dirty="0"/>
              <a:t>路径。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alias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路径没有别改变，这种情况更友好，让用户知道自己访问的路径，只是改变了</a:t>
            </a:r>
            <a:r>
              <a:rPr lang="en-US" altLang="zh-CN" sz="2400" b="1" dirty="0"/>
              <a:t>&lt;router-view&gt;</a:t>
            </a:r>
            <a:r>
              <a:rPr lang="zh-CN" altLang="en-US" sz="2400" b="1" dirty="0"/>
              <a:t>中的内容。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2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路由过度动画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fade-enter:</a:t>
            </a:r>
            <a:r>
              <a:rPr lang="zh-CN" altLang="en-US" sz="2000" b="1" dirty="0"/>
              <a:t>进入过渡的开始状态，元素被插入时生效，只应用一帧后立刻删除。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fade-enter-active:</a:t>
            </a:r>
            <a:r>
              <a:rPr lang="zh-CN" altLang="en-US" sz="2000" b="1" dirty="0"/>
              <a:t>进入过渡的结束状态，元素被插入时就生效，在过渡过程完成后移除。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fade-leave:</a:t>
            </a:r>
            <a:r>
              <a:rPr lang="zh-CN" altLang="en-US" sz="2000" b="1" dirty="0"/>
              <a:t>离开过渡的开始状态，元素被删除时触发，只应用一帧后立刻删除。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fade-leave-active:</a:t>
            </a:r>
            <a:r>
              <a:rPr lang="zh-CN" altLang="en-US" sz="2000" b="1" dirty="0"/>
              <a:t>离开过渡的结束状态，元素被删除时生效，离开过渡完成后被删除。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21" y="2353382"/>
            <a:ext cx="3621957" cy="45046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" y="2804026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mode  &amp;  404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800" b="1" dirty="0" smtClean="0"/>
              <a:t>history</a:t>
            </a:r>
            <a:r>
              <a:rPr lang="zh-CN" altLang="en-US" sz="2800" b="1" dirty="0" smtClean="0"/>
              <a:t>去掉</a:t>
            </a:r>
            <a:r>
              <a:rPr lang="en-US" altLang="zh-CN" sz="2800" b="1" dirty="0" smtClean="0"/>
              <a:t>URL</a:t>
            </a:r>
            <a:r>
              <a:rPr lang="zh-CN" altLang="en-US" sz="2800" b="1" dirty="0" smtClean="0"/>
              <a:t>上的井号     </a:t>
            </a:r>
            <a:r>
              <a:rPr lang="en-US" altLang="zh-CN" sz="2800" b="1" dirty="0" smtClean="0"/>
              <a:t> </a:t>
            </a:r>
          </a:p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默认值：</a:t>
            </a:r>
            <a:r>
              <a:rPr lang="en-US" altLang="zh-CN" sz="2800" b="1" dirty="0" smtClean="0"/>
              <a:t>hash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867410"/>
            <a:ext cx="551180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3249195"/>
            <a:ext cx="5854700" cy="2413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4505" y="3451320"/>
            <a:ext cx="108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处理</a:t>
            </a:r>
            <a:r>
              <a:rPr lang="en-US" altLang="zh-CN" sz="2800" b="1" dirty="0" smtClean="0"/>
              <a:t>404</a:t>
            </a:r>
            <a:r>
              <a:rPr lang="zh-CN" altLang="en-US" sz="2800" b="1" dirty="0" smtClean="0"/>
              <a:t>  新建</a:t>
            </a:r>
            <a:r>
              <a:rPr lang="en-US" altLang="zh-CN" sz="2800" b="1" dirty="0" err="1" smtClean="0"/>
              <a:t>Error.vue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15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91882" y="4847407"/>
            <a:ext cx="10852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</a:t>
            </a:r>
            <a:r>
              <a:rPr lang="en-US" altLang="zh-CN" sz="2800" b="1" dirty="0" err="1" smtClean="0"/>
              <a:t>index.js</a:t>
            </a:r>
            <a:r>
              <a:rPr lang="zh-CN" altLang="en-US" sz="2800" b="1" dirty="0" smtClean="0"/>
              <a:t>配置文件中配置，可以配置</a:t>
            </a:r>
            <a:r>
              <a:rPr lang="en-US" altLang="zh-CN" sz="2800" b="1" dirty="0" err="1" smtClean="0"/>
              <a:t>beforeEnter</a:t>
            </a:r>
            <a:r>
              <a:rPr lang="zh-CN" altLang="en-US" sz="2800" b="1" dirty="0" smtClean="0"/>
              <a:t>钩子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to</a:t>
            </a:r>
            <a:r>
              <a:rPr lang="zh-CN" altLang="en-US" sz="2800" b="1" dirty="0"/>
              <a:t>：</a:t>
            </a:r>
            <a:r>
              <a:rPr lang="zh-CN" altLang="en-US" sz="2800" b="1" dirty="0" smtClean="0"/>
              <a:t>路由</a:t>
            </a:r>
            <a:r>
              <a:rPr lang="zh-CN" altLang="en-US" sz="2800" b="1" dirty="0"/>
              <a:t>将要跳转的路径信息，信息是包含在对像里边的。</a:t>
            </a:r>
          </a:p>
          <a:p>
            <a:r>
              <a:rPr lang="en-US" altLang="zh-CN" sz="2800" b="1" dirty="0" smtClean="0"/>
              <a:t>from</a:t>
            </a:r>
            <a:r>
              <a:rPr lang="zh-CN" altLang="en-US" sz="2800" b="1" dirty="0" smtClean="0"/>
              <a:t>：路径</a:t>
            </a:r>
            <a:r>
              <a:rPr lang="zh-CN" altLang="en-US" sz="2800" b="1" dirty="0"/>
              <a:t>跳转前的路径信息，也是一个对象的形式。</a:t>
            </a:r>
          </a:p>
          <a:p>
            <a:r>
              <a:rPr lang="en-US" altLang="zh-CN" sz="2800" b="1" dirty="0" smtClean="0"/>
              <a:t>next</a:t>
            </a:r>
            <a:r>
              <a:rPr lang="zh-CN" altLang="en-US" sz="2800" b="1" dirty="0" smtClean="0"/>
              <a:t>：路由</a:t>
            </a:r>
            <a:r>
              <a:rPr lang="zh-CN" altLang="en-US" sz="2800" b="1" dirty="0"/>
              <a:t>的控制参数</a:t>
            </a:r>
            <a:r>
              <a:rPr lang="zh-CN" altLang="en-US" sz="2800" b="1" dirty="0" smtClean="0"/>
              <a:t>，</a:t>
            </a:r>
            <a:r>
              <a:rPr lang="en-US" altLang="zh-CN" sz="2800" b="1" dirty="0" smtClean="0"/>
              <a:t>next(true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next(false)</a:t>
            </a:r>
            <a:r>
              <a:rPr lang="zh-CN" altLang="en-US" sz="2800" b="1" dirty="0"/>
              <a:t>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2" y="901351"/>
            <a:ext cx="7690078" cy="36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7157" y="867410"/>
            <a:ext cx="4641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在模板中配置：</a:t>
            </a:r>
            <a:endParaRPr lang="en-US" altLang="zh-CN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 smtClean="0"/>
              <a:t>beforeRouteEnter</a:t>
            </a:r>
            <a:r>
              <a:rPr lang="zh-CN" altLang="en-US" sz="2800" b="1" dirty="0"/>
              <a:t>：在路由进入前的钩子函数。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/>
              <a:t>beforeRouteLeave</a:t>
            </a:r>
            <a:r>
              <a:rPr lang="zh-CN" altLang="en-US" sz="2800" b="1" dirty="0"/>
              <a:t>：在路由离开前的钩子函数。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2" y="876148"/>
            <a:ext cx="7443537" cy="59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-cli </a:t>
              </a:r>
              <a:r>
                <a:rPr lang="zh-CN" altLang="en-US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安装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第一节</a:t>
              </a: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编程式导航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6192044" cy="351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971550"/>
            <a:ext cx="58928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vuex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8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第三节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Vuex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是一个专为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应用程序开发的状态管理模式。它采用集中式存储管理应用的所有组件的状态，并以相应的规则保证状态以一种可预测的方式发生</a:t>
            </a:r>
            <a:r>
              <a:rPr lang="zh-CN" altLang="en-US" sz="2400" b="1" dirty="0" smtClean="0"/>
              <a:t>变化。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vuex.vuejs.org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zh-cn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intro.html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github.com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vuejs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vuex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299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n</a:t>
            </a:r>
            <a:r>
              <a:rPr lang="en-US" altLang="zh-CN" sz="2400" b="1" dirty="0" err="1" smtClean="0"/>
              <a:t>pm</a:t>
            </a:r>
            <a:r>
              <a:rPr lang="en-US" altLang="zh-CN" sz="2400" b="1" dirty="0" smtClean="0"/>
              <a:t> install </a:t>
            </a:r>
            <a:r>
              <a:rPr lang="en-US" altLang="zh-CN" sz="2400" b="1" dirty="0" err="1" smtClean="0"/>
              <a:t>vuex</a:t>
            </a:r>
            <a:r>
              <a:rPr lang="en-US" altLang="zh-CN" sz="2400" b="1" dirty="0" smtClean="0"/>
              <a:t> --save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2" y="2319947"/>
            <a:ext cx="5257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8394" y="175429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4" y="1237772"/>
            <a:ext cx="3868600" cy="28135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9" y="0"/>
            <a:ext cx="488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2825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92" y="947620"/>
            <a:ext cx="9266321" cy="58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8440" y="20998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state</a:t>
            </a:r>
            <a:r>
              <a:rPr lang="zh-CN" altLang="en-US" sz="3200" b="1" dirty="0"/>
              <a:t>访问状态</a:t>
            </a:r>
            <a:r>
              <a:rPr lang="zh-CN" altLang="en-US" sz="3200" b="1" dirty="0" smtClean="0"/>
              <a:t>对象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45465" y="1042737"/>
            <a:ext cx="1108506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/>
              <a:t>computed</a:t>
            </a:r>
            <a:r>
              <a:rPr lang="zh-CN" altLang="en-US" sz="2400" b="1" dirty="0"/>
              <a:t>的计算属性直接</a:t>
            </a:r>
            <a:r>
              <a:rPr lang="zh-CN" altLang="en-US" sz="2400" b="1" dirty="0" smtClean="0"/>
              <a:t>赋值</a:t>
            </a:r>
            <a:r>
              <a:rPr kumimoji="1" lang="en-US" altLang="zh-CN" sz="2400" b="1" dirty="0" smtClean="0"/>
              <a:t>   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computed:{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count(){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return this.$</a:t>
            </a:r>
            <a:r>
              <a:rPr lang="en-US" altLang="zh-CN" sz="2400" b="1" dirty="0" err="1">
                <a:solidFill>
                  <a:srgbClr val="FF0000"/>
                </a:solidFill>
              </a:rPr>
              <a:t>store.state.count</a:t>
            </a:r>
            <a:r>
              <a:rPr lang="en-US" altLang="zh-CN" sz="2400" b="1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}</a:t>
            </a: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的对象来赋值</a:t>
            </a:r>
          </a:p>
          <a:p>
            <a:r>
              <a:rPr lang="en-US" altLang="zh-CN" sz="2400" b="1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import </a:t>
            </a:r>
            <a:r>
              <a:rPr lang="en-US" altLang="zh-CN" sz="2400" b="1" dirty="0">
                <a:solidFill>
                  <a:srgbClr val="FF0000"/>
                </a:solidFill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</a:rPr>
              <a:t>mapState</a:t>
            </a:r>
            <a:r>
              <a:rPr lang="en-US" altLang="zh-CN" sz="2400" b="1" dirty="0">
                <a:solidFill>
                  <a:srgbClr val="FF0000"/>
                </a:solidFill>
              </a:rPr>
              <a:t>} from '</a:t>
            </a:r>
            <a:r>
              <a:rPr lang="en-US" altLang="zh-CN" sz="2400" b="1" dirty="0" err="1">
                <a:solidFill>
                  <a:srgbClr val="FF0000"/>
                </a:solidFill>
              </a:rPr>
              <a:t>vuex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';</a:t>
            </a: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err="1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</a:t>
            </a:r>
            <a:r>
              <a:rPr lang="en-US" altLang="zh-CN" sz="2400" b="1" dirty="0" err="1">
                <a:solidFill>
                  <a:srgbClr val="FF0000"/>
                </a:solidFill>
              </a:rPr>
              <a:t>count:state</a:t>
            </a:r>
            <a:r>
              <a:rPr lang="en-US" altLang="zh-CN" sz="2400" b="1" dirty="0">
                <a:solidFill>
                  <a:srgbClr val="FF0000"/>
                </a:solidFill>
              </a:rPr>
              <a:t>=&gt;</a:t>
            </a:r>
            <a:r>
              <a:rPr lang="en-US" altLang="zh-CN" sz="2400" b="1" dirty="0" err="1">
                <a:solidFill>
                  <a:srgbClr val="FF0000"/>
                </a:solidFill>
              </a:rPr>
              <a:t>state.count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的数组来</a:t>
            </a:r>
            <a:r>
              <a:rPr lang="zh-CN" altLang="en-US" sz="2400" b="1" dirty="0" smtClean="0"/>
              <a:t>赋值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(["count"])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005010" y="2843229"/>
            <a:ext cx="3625516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这三种做法的好处是，可以直接使用插值的形式了  </a:t>
            </a:r>
            <a:r>
              <a:rPr kumimoji="1" lang="en-US" altLang="zh-CN" sz="2800" b="1" dirty="0" smtClean="0"/>
              <a:t>{{count}}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51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传值</a:t>
            </a:r>
            <a:endParaRPr lang="zh-CN" altLang="fr-FR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953942"/>
            <a:ext cx="5664200" cy="364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5010932"/>
            <a:ext cx="10058400" cy="15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直接调用方法</a:t>
            </a:r>
            <a:endParaRPr lang="zh-CN" altLang="fr-FR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27830"/>
            <a:ext cx="10058400" cy="10893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2669637"/>
            <a:ext cx="8991600" cy="977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173883"/>
            <a:ext cx="9131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getters</a:t>
            </a:r>
            <a:r>
              <a:rPr lang="zh-CN" altLang="en-US" sz="3200" b="1" dirty="0"/>
              <a:t>计算过滤操作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09984"/>
            <a:ext cx="5829300" cy="245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3555532"/>
            <a:ext cx="10058400" cy="1250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940300"/>
            <a:ext cx="6680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4"/>
              </a:rPr>
              <a:t>https://</a:t>
            </a:r>
            <a:r>
              <a:rPr lang="en-US" altLang="zh-CN" sz="2400" b="1" dirty="0" smtClean="0">
                <a:hlinkClick r:id="rId4"/>
              </a:rPr>
              <a:t>cn.vuejs.org/v2/guide/installation.html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smtClean="0">
                <a:hlinkClick r:id="rId5"/>
              </a:rPr>
              <a:t>github.com/vuejs/vue-cli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-cli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actions</a:t>
            </a:r>
            <a:r>
              <a:rPr lang="zh-CN" altLang="en-US" sz="3200" b="1" dirty="0"/>
              <a:t>异步修改状态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5465" y="994611"/>
            <a:ext cx="1128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linkClick r:id="rId4"/>
              </a:rPr>
              <a:t>https://</a:t>
            </a:r>
            <a:r>
              <a:rPr kumimoji="1" lang="en-US" altLang="zh-CN" sz="2000" b="1" dirty="0" err="1">
                <a:hlinkClick r:id="rId4"/>
              </a:rPr>
              <a:t>www.zhihu.com</a:t>
            </a:r>
            <a:r>
              <a:rPr kumimoji="1" lang="en-US" altLang="zh-CN" sz="2000" b="1" dirty="0">
                <a:hlinkClick r:id="rId4"/>
              </a:rPr>
              <a:t>/question/48759748/answer/112823337?from=</a:t>
            </a:r>
            <a:r>
              <a:rPr kumimoji="1" lang="en-US" altLang="zh-CN" sz="2000" b="1" dirty="0" err="1">
                <a:hlinkClick r:id="rId4"/>
              </a:rPr>
              <a:t>profile_answer_card</a:t>
            </a:r>
            <a:endParaRPr kumimoji="1"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" y="1383161"/>
            <a:ext cx="5486400" cy="370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24" y="1521922"/>
            <a:ext cx="6470617" cy="177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41" y="4432300"/>
            <a:ext cx="8648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module</a:t>
            </a:r>
            <a:r>
              <a:rPr lang="zh-CN" altLang="en-US" sz="3200" b="1" dirty="0"/>
              <a:t>模块组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867410"/>
            <a:ext cx="6273800" cy="494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5883910"/>
            <a:ext cx="6527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多</a:t>
            </a:r>
            <a:r>
              <a:rPr lang="zh-CN" altLang="en-US" sz="3200" b="1" dirty="0"/>
              <a:t>路</a:t>
            </a:r>
            <a:r>
              <a:rPr lang="zh-CN" altLang="en-US" sz="3200" b="1" dirty="0" smtClean="0"/>
              <a:t>由操作</a:t>
            </a:r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7" y="1115059"/>
            <a:ext cx="5461664" cy="3023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75" y="1115059"/>
            <a:ext cx="5880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2104" y="817416"/>
            <a:ext cx="107642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/>
              <a:t>脚手架构建工具</a:t>
            </a:r>
            <a:r>
              <a:rPr lang="zh-CN" altLang="en-US" sz="3200" b="1" dirty="0" smtClean="0"/>
              <a:t>，</a:t>
            </a:r>
            <a:r>
              <a:rPr lang="en-US" altLang="zh-CN" sz="3200" b="1" dirty="0" err="1" smtClean="0"/>
              <a:t>npm</a:t>
            </a:r>
            <a:r>
              <a:rPr lang="en-US" altLang="zh-CN" sz="3200" b="1" dirty="0" smtClean="0"/>
              <a:t> install </a:t>
            </a:r>
            <a:r>
              <a:rPr lang="en-US" altLang="zh-CN" sz="3200" b="1" dirty="0" err="1" smtClean="0"/>
              <a:t>vue</a:t>
            </a:r>
            <a:r>
              <a:rPr lang="en-US" altLang="zh-CN" sz="3200" b="1" smtClean="0"/>
              <a:t>-cli -g</a:t>
            </a:r>
            <a:r>
              <a:rPr lang="zh-CN" altLang="en-US" sz="3200" b="1" dirty="0"/>
              <a:t>，    </a:t>
            </a:r>
            <a:r>
              <a:rPr lang="zh-CN" altLang="en-US" sz="3200" b="1" dirty="0" smtClean="0"/>
              <a:t>安装</a:t>
            </a:r>
            <a:r>
              <a:rPr lang="zh-CN" altLang="en-US" sz="3200" b="1" dirty="0"/>
              <a:t>完成之后输入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-V</a:t>
            </a:r>
            <a:r>
              <a:rPr lang="zh-CN" altLang="en-US" sz="3200" b="1" dirty="0"/>
              <a:t>（注意这里是</a:t>
            </a:r>
            <a:r>
              <a:rPr lang="zh-CN" altLang="en-US" sz="3200" b="1" dirty="0" smtClean="0"/>
              <a:t>大写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“</a:t>
            </a:r>
            <a:r>
              <a:rPr lang="en-US" altLang="zh-CN" sz="3200" b="1" dirty="0"/>
              <a:t>V”</a:t>
            </a:r>
            <a:r>
              <a:rPr lang="zh-CN" altLang="en-US" sz="3200" b="1" dirty="0"/>
              <a:t>）    如果出现相应的版本号，则说明安装</a:t>
            </a:r>
            <a:r>
              <a:rPr lang="zh-CN" altLang="en-US" sz="3200" b="1" dirty="0" smtClean="0"/>
              <a:t>成功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在</a:t>
            </a:r>
            <a:r>
              <a:rPr lang="zh-CN" altLang="en-US" sz="3200" b="1" dirty="0"/>
              <a:t>硬盘上找一个文件夹放工程用的</a:t>
            </a:r>
            <a:r>
              <a:rPr lang="en-US" altLang="zh-CN" sz="3200" b="1" dirty="0" smtClean="0"/>
              <a:t>,cd </a:t>
            </a:r>
            <a:r>
              <a:rPr lang="zh-CN" altLang="en-US" sz="3200" b="1" dirty="0" smtClean="0"/>
              <a:t>目录路径</a:t>
            </a:r>
            <a:endParaRPr lang="en-US" altLang="zh-CN" sz="3200" b="1" dirty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zh-CN" altLang="en-US" sz="3200" b="1" dirty="0"/>
              <a:t>脚手架输入：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init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webpack</a:t>
            </a:r>
            <a:r>
              <a:rPr lang="en-US" altLang="zh-CN" sz="3200" b="1" dirty="0"/>
              <a:t> </a:t>
            </a:r>
            <a:r>
              <a:rPr lang="en-US" altLang="zh-CN" sz="3200" b="1" dirty="0" err="1" smtClean="0"/>
              <a:t>projectname</a:t>
            </a:r>
            <a:r>
              <a:rPr lang="en-US" altLang="zh-CN" sz="3200" b="1" dirty="0" smtClean="0"/>
              <a:t> </a:t>
            </a:r>
            <a:r>
              <a:rPr lang="zh-CN" altLang="en-US" sz="3200" b="1" dirty="0"/>
              <a:t>，    注意这里的“</a:t>
            </a:r>
            <a:r>
              <a:rPr lang="en-US" altLang="zh-CN" sz="3200" b="1" dirty="0" err="1"/>
              <a:t>projectname</a:t>
            </a:r>
            <a:r>
              <a:rPr lang="en-US" altLang="zh-CN" sz="3200" b="1" dirty="0"/>
              <a:t>” </a:t>
            </a:r>
            <a:r>
              <a:rPr lang="zh-CN" altLang="en-US" sz="3200" b="1" dirty="0"/>
              <a:t>是项目的名称可以说是随便的起名，    但是需要主要的是“不能用中文</a:t>
            </a:r>
            <a:r>
              <a:rPr lang="zh-CN" altLang="en-US" sz="3200" b="1" dirty="0" smtClean="0"/>
              <a:t>”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cd </a:t>
            </a:r>
            <a:r>
              <a:rPr lang="zh-CN" altLang="en-US" sz="3200" b="1" dirty="0"/>
              <a:t>命令进入创建的工程目录，首先</a:t>
            </a:r>
            <a:r>
              <a:rPr lang="en-US" altLang="zh-CN" sz="3200" b="1" dirty="0"/>
              <a:t>cd </a:t>
            </a:r>
            <a:r>
              <a:rPr lang="en-US" altLang="zh-CN" sz="3200" b="1" dirty="0" err="1"/>
              <a:t>projectname</a:t>
            </a:r>
            <a:r>
              <a:rPr lang="zh-CN" altLang="en-US" sz="3200" b="1" dirty="0"/>
              <a:t>（这里是自己建工程的名字）</a:t>
            </a:r>
            <a:r>
              <a:rPr lang="zh-CN" altLang="en-US" sz="3200" b="1" dirty="0" smtClean="0"/>
              <a:t>；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zh-CN" altLang="en-US" sz="3200" b="1" dirty="0"/>
              <a:t>项目依赖：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</a:t>
            </a:r>
            <a:r>
              <a:rPr lang="zh-CN" altLang="en-US" sz="3200" b="1" dirty="0"/>
              <a:t>（时间比较长</a:t>
            </a:r>
            <a:r>
              <a:rPr lang="zh-CN" altLang="en-US" sz="3200" b="1" dirty="0" smtClean="0"/>
              <a:t>）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启动</a:t>
            </a:r>
            <a:r>
              <a:rPr lang="zh-CN" altLang="en-US" sz="3200" b="1" dirty="0"/>
              <a:t>项目，输入：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run dev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66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目录结构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497" y="591185"/>
            <a:ext cx="6523615" cy="62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-router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第二节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是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官方的路由插件，它和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是深度集成的，适合用于构建单页面应用。</a:t>
            </a:r>
            <a:r>
              <a:rPr lang="en-US" altLang="zh-CN" sz="2400" b="1" dirty="0" err="1"/>
              <a:t>vue</a:t>
            </a:r>
            <a:r>
              <a:rPr lang="zh-CN" altLang="en-US" sz="2400" b="1" dirty="0"/>
              <a:t>的单页面应用是基于路由和组件的，路由用于设定访问路径，并将路径和组件映射起来。传统的页面应用，是用一些超链接来实现页面切换和跳转的。在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单页面应用中，则是路径之间的切换，也就是组件的切换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>
              <a:hlinkClick r:id="rId4"/>
            </a:endParaRPr>
          </a:p>
          <a:p>
            <a:r>
              <a:rPr lang="zh-CN" altLang="en-US" sz="2400" b="1" dirty="0" smtClean="0"/>
              <a:t>网站：</a:t>
            </a:r>
            <a:r>
              <a:rPr lang="en-US" altLang="zh-CN" sz="2400" b="1" dirty="0" smtClean="0">
                <a:hlinkClick r:id="rId4"/>
              </a:rPr>
              <a:t>https</a:t>
            </a:r>
            <a:r>
              <a:rPr lang="en-US" altLang="zh-CN" sz="2400" b="1" dirty="0">
                <a:hlinkClick r:id="rId4"/>
              </a:rPr>
              <a:t>://router.vuejs.org/zh-cn</a:t>
            </a:r>
            <a:r>
              <a:rPr lang="en-US" altLang="zh-CN" sz="2400" b="1" dirty="0" smtClean="0">
                <a:hlinkClick r:id="rId4"/>
              </a:rPr>
              <a:t>/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sz="2400" b="1" dirty="0" smtClean="0"/>
              <a:t>安装：</a:t>
            </a:r>
            <a:r>
              <a:rPr lang="en-US" altLang="zh-CN" sz="2400" b="1" dirty="0" err="1" smtClean="0"/>
              <a:t>npm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install 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</a:p>
          <a:p>
            <a:r>
              <a:rPr lang="zh-CN" altLang="en-US" sz="2400" b="1" dirty="0" smtClean="0"/>
              <a:t>注意：在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-cli</a:t>
            </a:r>
            <a:r>
              <a:rPr lang="zh-CN" altLang="en-US" sz="2400" b="1" dirty="0" smtClean="0"/>
              <a:t>中已经包含了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  <a:r>
              <a:rPr lang="zh-CN" altLang="en-US" sz="2400" b="1" dirty="0" smtClean="0"/>
              <a:t>，不需要再安装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-router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1" y="4823494"/>
            <a:ext cx="4279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新建</a:t>
            </a:r>
            <a:r>
              <a:rPr lang="en-US" altLang="zh-CN" sz="2400" b="1" dirty="0" err="1" smtClean="0"/>
              <a:t>Test.vue</a:t>
            </a:r>
            <a:r>
              <a:rPr lang="zh-CN" altLang="en-US" sz="2400" b="1" dirty="0" smtClean="0"/>
              <a:t>组件，并在</a:t>
            </a:r>
            <a:r>
              <a:rPr lang="en-US" altLang="zh-CN" sz="2400" b="1" dirty="0" err="1" smtClean="0"/>
              <a:t>App.vue</a:t>
            </a:r>
            <a:r>
              <a:rPr lang="zh-CN" altLang="en-US" sz="2400" b="1" dirty="0" smtClean="0"/>
              <a:t>中配置 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router-link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72" y="2069598"/>
            <a:ext cx="8851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App.vue</a:t>
            </a: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Test.vue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1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9" y="1507799"/>
            <a:ext cx="8585200" cy="162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7" y="3946746"/>
            <a:ext cx="6286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747</Words>
  <Application>Microsoft Macintosh PowerPoint</Application>
  <PresentationFormat>宽屏</PresentationFormat>
  <Paragraphs>132</Paragraphs>
  <Slides>33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STXingkai</vt:lpstr>
      <vt:lpstr>Wingdings</vt:lpstr>
      <vt:lpstr>黑体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谢成</cp:lastModifiedBy>
  <cp:revision>385</cp:revision>
  <cp:lastPrinted>2017-11-19T02:10:59Z</cp:lastPrinted>
  <dcterms:created xsi:type="dcterms:W3CDTF">2016-08-11T08:15:00Z</dcterms:created>
  <dcterms:modified xsi:type="dcterms:W3CDTF">2017-11-22T07:38:22Z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